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ore e data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12" name="Titolo presentazion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Titolo presentazione</a:t>
            </a:r>
          </a:p>
        </p:txBody>
      </p:sp>
      <p:sp>
        <p:nvSpPr>
          <p:cNvPr id="13" name="Corpo livello uno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Dettagli informazione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Dettagli informazione</a:t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zione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Attribuzione</a:t>
            </a:r>
          </a:p>
        </p:txBody>
      </p:sp>
      <p:sp>
        <p:nvSpPr>
          <p:cNvPr id="116" name="Corpo livello uno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617931575_1991x1322.jpg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740627569_2880x1920.jpg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996267730_2880x1920.jpg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996267730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627569_2880x1920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olo presentazion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Titolo presentazione</a:t>
            </a:r>
          </a:p>
        </p:txBody>
      </p:sp>
      <p:sp>
        <p:nvSpPr>
          <p:cNvPr id="23" name="Autore e data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Autore e data</a:t>
            </a:r>
          </a:p>
        </p:txBody>
      </p:sp>
      <p:sp>
        <p:nvSpPr>
          <p:cNvPr id="24" name="Corpo livello uno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136959463_1989x1321.jpg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olo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34" name="Corpo livello uno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3" name="Sottotitolo diapositiva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4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ttotitolo diapositiva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1" name="Corpo livello uno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17931575_1991x1322.jpg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Titolo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Titolo sezione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0" name="Sottotitolo diapositiva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olo programma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89" name="Sottotitolo programma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Sottotitolo programma</a:t>
            </a:r>
          </a:p>
        </p:txBody>
      </p:sp>
      <p:sp>
        <p:nvSpPr>
          <p:cNvPr id="90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3" name="Corpo livello uno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ietro Piemontes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/>
          </a:lstStyle>
          <a:p>
            <a:pPr/>
            <a:r>
              <a:t>Pietro Piemontese</a:t>
            </a:r>
          </a:p>
        </p:txBody>
      </p:sp>
      <p:sp>
        <p:nvSpPr>
          <p:cNvPr id="152" name="Rete WAN"/>
          <p:cNvSpPr txBox="1"/>
          <p:nvPr>
            <p:ph type="ctrTitle"/>
          </p:nvPr>
        </p:nvSpPr>
        <p:spPr>
          <a:xfrm>
            <a:off x="1206496" y="1449141"/>
            <a:ext cx="21041649" cy="4212116"/>
          </a:xfrm>
          <a:prstGeom prst="rect">
            <a:avLst/>
          </a:prstGeom>
        </p:spPr>
        <p:txBody>
          <a:bodyPr/>
          <a:lstStyle>
            <a:lvl1pPr>
              <a:defRPr spc="-376" sz="18800"/>
            </a:lvl1pPr>
          </a:lstStyle>
          <a:p>
            <a:pPr/>
            <a:r>
              <a:t>Rete WAN</a:t>
            </a:r>
          </a:p>
        </p:txBody>
      </p:sp>
      <p:sp>
        <p:nvSpPr>
          <p:cNvPr id="153" name="Come ho creato un’infrastruttura di rete WAN con cloud e access point utilizzando la tecnica del frame relay"/>
          <p:cNvSpPr txBox="1"/>
          <p:nvPr>
            <p:ph type="subTitle" sz="quarter" idx="1"/>
          </p:nvPr>
        </p:nvSpPr>
        <p:spPr>
          <a:xfrm>
            <a:off x="1201342" y="6413913"/>
            <a:ext cx="21971001" cy="2701578"/>
          </a:xfrm>
          <a:prstGeom prst="rect">
            <a:avLst/>
          </a:prstGeom>
        </p:spPr>
        <p:txBody>
          <a:bodyPr/>
          <a:lstStyle/>
          <a:p>
            <a:pPr/>
            <a:r>
              <a:t>Come ho creato un’infrastruttura di rete WAN con cloud e access point utilizzando la tecnica del frame relay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8 - connessioni dei 4 router.png" descr="8 - connessioni dei 4 router.png"/>
          <p:cNvPicPr>
            <a:picLocks noChangeAspect="1"/>
          </p:cNvPicPr>
          <p:nvPr/>
        </p:nvPicPr>
        <p:blipFill>
          <a:blip r:embed="rId2">
            <a:extLst/>
          </a:blip>
          <a:srcRect l="1685" t="2953" r="6460" b="13263"/>
          <a:stretch>
            <a:fillRect/>
          </a:stretch>
        </p:blipFill>
        <p:spPr>
          <a:xfrm>
            <a:off x="551060" y="221853"/>
            <a:ext cx="23281689" cy="132724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12 - ping da milano a roma.png" descr="12 - ping da milano a roma.png"/>
          <p:cNvPicPr>
            <a:picLocks noChangeAspect="1"/>
          </p:cNvPicPr>
          <p:nvPr/>
        </p:nvPicPr>
        <p:blipFill>
          <a:blip r:embed="rId2">
            <a:extLst/>
          </a:blip>
          <a:srcRect l="3681" t="0" r="0" b="10430"/>
          <a:stretch>
            <a:fillRect/>
          </a:stretch>
        </p:blipFill>
        <p:spPr>
          <a:xfrm>
            <a:off x="189507" y="3234916"/>
            <a:ext cx="24005103" cy="10368420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Prova del ping da Milano a Roma"/>
          <p:cNvSpPr txBox="1"/>
          <p:nvPr/>
        </p:nvSpPr>
        <p:spPr>
          <a:xfrm>
            <a:off x="1026922" y="650016"/>
            <a:ext cx="22330157" cy="18495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80000"/>
              </a:lnSpc>
              <a:defRPr b="1" spc="-232" sz="11600">
                <a:solidFill>
                  <a:schemeClr val="accent1">
                    <a:lumOff val="-13575"/>
                  </a:schemeClr>
                </a:solidFill>
              </a:defRPr>
            </a:lvl1pPr>
          </a:lstStyle>
          <a:p>
            <a:pPr/>
            <a:r>
              <a:t>Prova del ping da Milano a Roma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Aggiunta di access point…"/>
          <p:cNvSpPr txBox="1"/>
          <p:nvPr>
            <p:ph type="title"/>
          </p:nvPr>
        </p:nvSpPr>
        <p:spPr>
          <a:xfrm>
            <a:off x="977900" y="633809"/>
            <a:ext cx="9779000" cy="3199101"/>
          </a:xfrm>
          <a:prstGeom prst="rect">
            <a:avLst/>
          </a:prstGeom>
        </p:spPr>
        <p:txBody>
          <a:bodyPr/>
          <a:lstStyle/>
          <a:p>
            <a:pPr defTabSz="2218888">
              <a:defRPr spc="-154" sz="7735"/>
            </a:pPr>
            <a:r>
              <a:t>Aggiunta di access point </a:t>
            </a:r>
          </a:p>
          <a:p>
            <a:pPr defTabSz="2218888">
              <a:defRPr spc="-154" sz="7735"/>
            </a:pPr>
            <a:r>
              <a:t>e prova del ping</a:t>
            </a:r>
          </a:p>
        </p:txBody>
      </p:sp>
      <p:pic>
        <p:nvPicPr>
          <p:cNvPr id="188" name="13 - ping smartphone wifi.png" descr="13 - ping smartphone wifi.png"/>
          <p:cNvPicPr>
            <a:picLocks noChangeAspect="1"/>
          </p:cNvPicPr>
          <p:nvPr/>
        </p:nvPicPr>
        <p:blipFill>
          <a:blip r:embed="rId2">
            <a:extLst/>
          </a:blip>
          <a:srcRect l="2796" t="0" r="0" b="16371"/>
          <a:stretch>
            <a:fillRect/>
          </a:stretch>
        </p:blipFill>
        <p:spPr>
          <a:xfrm>
            <a:off x="1073150" y="4812393"/>
            <a:ext cx="22237863" cy="8685822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Questo passaggio è semplicissimo, dopo il collegamento dell access point allo switch, si esegue sullo smartphone la classica procedura di configurazione dei terminali di una lan, quindi ho impostato in modo statico gateway ( 192.168.1.1 ) e IP ( 192.168."/>
          <p:cNvSpPr txBox="1"/>
          <p:nvPr/>
        </p:nvSpPr>
        <p:spPr>
          <a:xfrm>
            <a:off x="11358029" y="1003350"/>
            <a:ext cx="12588976" cy="281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4500"/>
              </a:spcBef>
              <a:defRPr sz="3600">
                <a:solidFill>
                  <a:srgbClr val="000000"/>
                </a:solidFill>
              </a:defRPr>
            </a:lvl1pPr>
          </a:lstStyle>
          <a:p>
            <a:pPr/>
            <a:r>
              <a:t>Questo passaggio è semplicissimo, dopo il collegamento dell access point allo switch, si esegue sullo smartphone la classica procedura di configurazione dei terminali di una lan, quindi ho impostato in modo statico gateway ( 192.168.1.1 ) e IP ( 192.168.1.4 )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ete al completo"/>
          <p:cNvSpPr txBox="1"/>
          <p:nvPr>
            <p:ph type="title"/>
          </p:nvPr>
        </p:nvSpPr>
        <p:spPr>
          <a:xfrm>
            <a:off x="10121900" y="558800"/>
            <a:ext cx="21840032" cy="965885"/>
          </a:xfrm>
          <a:prstGeom prst="rect">
            <a:avLst/>
          </a:prstGeom>
        </p:spPr>
        <p:txBody>
          <a:bodyPr/>
          <a:lstStyle>
            <a:lvl1pPr defTabSz="1609303">
              <a:defRPr spc="-112" sz="5610"/>
            </a:lvl1pPr>
          </a:lstStyle>
          <a:p>
            <a:pPr/>
            <a:r>
              <a:t>Rete al completo</a:t>
            </a:r>
          </a:p>
        </p:txBody>
      </p:sp>
      <p:pic>
        <p:nvPicPr>
          <p:cNvPr id="192" name="14 - rete_finale.png" descr="14 - rete_fina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700" y="1497130"/>
            <a:ext cx="23466768" cy="118685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osizionare router e cloud"/>
          <p:cNvSpPr txBox="1"/>
          <p:nvPr>
            <p:ph type="title"/>
          </p:nvPr>
        </p:nvSpPr>
        <p:spPr>
          <a:xfrm>
            <a:off x="1206500" y="1270000"/>
            <a:ext cx="9779000" cy="1700955"/>
          </a:xfrm>
          <a:prstGeom prst="rect">
            <a:avLst/>
          </a:prstGeom>
        </p:spPr>
        <p:txBody>
          <a:bodyPr/>
          <a:lstStyle>
            <a:lvl1pPr defTabSz="1804370">
              <a:defRPr spc="-125" sz="6290"/>
            </a:lvl1pPr>
          </a:lstStyle>
          <a:p>
            <a:pPr/>
            <a:r>
              <a:t>Posizionare router e cloud</a:t>
            </a:r>
          </a:p>
        </p:txBody>
      </p:sp>
      <p:sp>
        <p:nvSpPr>
          <p:cNvPr id="156" name="Prima di tutto ho posizionato i router e il cloud, collegandoli fra di loro…"/>
          <p:cNvSpPr txBox="1"/>
          <p:nvPr>
            <p:ph type="body" sz="half" idx="1"/>
          </p:nvPr>
        </p:nvSpPr>
        <p:spPr>
          <a:xfrm>
            <a:off x="1206500" y="4118061"/>
            <a:ext cx="9779000" cy="8327939"/>
          </a:xfrm>
          <a:prstGeom prst="rect">
            <a:avLst/>
          </a:prstGeom>
        </p:spPr>
        <p:txBody>
          <a:bodyPr/>
          <a:lstStyle/>
          <a:p>
            <a:pPr defTabSz="2438338">
              <a:lnSpc>
                <a:spcPct val="90000"/>
              </a:lnSpc>
              <a:spcBef>
                <a:spcPts val="4500"/>
              </a:spcBef>
              <a:defRPr b="0" sz="4800"/>
            </a:pPr>
            <a:r>
              <a:t>Prima di tutto ho posizionato i router e il cloud, collegandoli fra di loro</a:t>
            </a:r>
          </a:p>
          <a:p>
            <a:pPr defTabSz="2438338">
              <a:lnSpc>
                <a:spcPct val="90000"/>
              </a:lnSpc>
              <a:spcBef>
                <a:spcPts val="4500"/>
              </a:spcBef>
              <a:defRPr b="0" sz="4800"/>
            </a:pPr>
            <a:r>
              <a:t>Ogni router fa parte di una città diversa, Il router2 rappresenta Milano, il 3 Roma ecc. ecc. </a:t>
            </a:r>
            <a:r>
              <a:rPr sz="3800">
                <a:solidFill>
                  <a:srgbClr val="5E5E5E"/>
                </a:solidFill>
              </a:rPr>
              <a:t>(in seguito scriverò i nomi)</a:t>
            </a:r>
            <a:endParaRPr sz="3800">
              <a:solidFill>
                <a:srgbClr val="5E5E5E"/>
              </a:solidFill>
            </a:endParaRPr>
          </a:p>
        </p:txBody>
      </p:sp>
      <p:pic>
        <p:nvPicPr>
          <p:cNvPr id="157" name="1 - configurazione frame relay cloud.png" descr="1 - configurazione frame relay cloud.png"/>
          <p:cNvPicPr>
            <a:picLocks noChangeAspect="1"/>
          </p:cNvPicPr>
          <p:nvPr/>
        </p:nvPicPr>
        <p:blipFill>
          <a:blip r:embed="rId2">
            <a:extLst/>
          </a:blip>
          <a:srcRect l="7924" t="13021" r="61783" b="0"/>
          <a:stretch>
            <a:fillRect/>
          </a:stretch>
        </p:blipFill>
        <p:spPr>
          <a:xfrm>
            <a:off x="13621655" y="1352484"/>
            <a:ext cx="8061635" cy="10675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onfigurazione del cloud"/>
          <p:cNvSpPr txBox="1"/>
          <p:nvPr>
            <p:ph type="title"/>
          </p:nvPr>
        </p:nvSpPr>
        <p:spPr>
          <a:xfrm>
            <a:off x="1014753" y="910828"/>
            <a:ext cx="10849373" cy="1418819"/>
          </a:xfrm>
          <a:prstGeom prst="rect">
            <a:avLst/>
          </a:prstGeom>
        </p:spPr>
        <p:txBody>
          <a:bodyPr/>
          <a:lstStyle>
            <a:lvl1pPr defTabSz="2096971">
              <a:defRPr spc="-146" sz="7310"/>
            </a:lvl1pPr>
          </a:lstStyle>
          <a:p>
            <a:pPr/>
            <a:r>
              <a:t>Configurazione del cloud</a:t>
            </a:r>
          </a:p>
        </p:txBody>
      </p:sp>
      <p:sp>
        <p:nvSpPr>
          <p:cNvPr id="160" name="Aggiungo i dlci:…"/>
          <p:cNvSpPr txBox="1"/>
          <p:nvPr>
            <p:ph type="body" sz="half" idx="1"/>
          </p:nvPr>
        </p:nvSpPr>
        <p:spPr>
          <a:xfrm>
            <a:off x="1206500" y="3255537"/>
            <a:ext cx="10849372" cy="9190463"/>
          </a:xfrm>
          <a:prstGeom prst="rect">
            <a:avLst/>
          </a:prstGeom>
        </p:spPr>
        <p:txBody>
          <a:bodyPr/>
          <a:lstStyle/>
          <a:p>
            <a:pPr defTabSz="2438338">
              <a:lnSpc>
                <a:spcPct val="90000"/>
              </a:lnSpc>
              <a:spcBef>
                <a:spcPts val="4500"/>
              </a:spcBef>
              <a:defRPr b="0" sz="3600"/>
            </a:pPr>
            <a:r>
              <a:t>Aggiungo i dlci:</a:t>
            </a:r>
          </a:p>
          <a:p>
            <a:pPr defTabSz="2438338">
              <a:lnSpc>
                <a:spcPct val="90000"/>
              </a:lnSpc>
              <a:spcBef>
                <a:spcPts val="4500"/>
              </a:spcBef>
              <a:defRPr b="0" sz="3600"/>
            </a:pPr>
            <a:r>
              <a:t>Sulla porta che collega il cloud al router di Milano (Serial 0) andrò ad aggiungere i collegamenti agli altri 3:</a:t>
            </a:r>
          </a:p>
          <a:p>
            <a:pPr defTabSz="2438338">
              <a:lnSpc>
                <a:spcPct val="90000"/>
              </a:lnSpc>
              <a:spcBef>
                <a:spcPts val="4500"/>
              </a:spcBef>
              <a:defRPr b="0" sz="3600"/>
            </a:pPr>
            <a:r>
              <a:t>102 ( dalla città 1 alla 2 )</a:t>
            </a:r>
            <a:br/>
            <a:r>
              <a:t>103 ( dalla città 1 alla 3 )</a:t>
            </a:r>
            <a:br/>
            <a:r>
              <a:t>104 ( dalla città 1 alla 4 )</a:t>
            </a:r>
          </a:p>
          <a:p>
            <a:pPr defTabSz="2438338">
              <a:lnSpc>
                <a:spcPct val="90000"/>
              </a:lnSpc>
              <a:spcBef>
                <a:spcPts val="4500"/>
              </a:spcBef>
              <a:defRPr b="0" sz="3600"/>
            </a:pPr>
            <a:r>
              <a:t>Sugli altri router ovviamente cambieranno i numeri,</a:t>
            </a:r>
            <a:br/>
            <a:r>
              <a:t>il router 2 avrà 201, 203, 204. Il router 3 avrà 301, 302, 304 e il router 4 avrà 401, 402, 403.</a:t>
            </a:r>
          </a:p>
        </p:txBody>
      </p:sp>
      <p:pic>
        <p:nvPicPr>
          <p:cNvPr id="161" name="2 - configurazione cloud DLCI.png" descr="2 - configurazione cloud DLCI.png"/>
          <p:cNvPicPr>
            <a:picLocks noChangeAspect="1"/>
          </p:cNvPicPr>
          <p:nvPr/>
        </p:nvPicPr>
        <p:blipFill>
          <a:blip r:embed="rId2">
            <a:extLst/>
          </a:blip>
          <a:srcRect l="45464" t="0" r="0" b="0"/>
          <a:stretch>
            <a:fillRect/>
          </a:stretch>
        </p:blipFill>
        <p:spPr>
          <a:xfrm>
            <a:off x="12227830" y="1293812"/>
            <a:ext cx="10849486" cy="111284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Aggiunta dei pc e degli switch e relativa configurazione della LAN"/>
          <p:cNvSpPr txBox="1"/>
          <p:nvPr>
            <p:ph type="title"/>
          </p:nvPr>
        </p:nvSpPr>
        <p:spPr>
          <a:xfrm>
            <a:off x="1206500" y="381000"/>
            <a:ext cx="21971000" cy="910322"/>
          </a:xfrm>
          <a:prstGeom prst="rect">
            <a:avLst/>
          </a:prstGeom>
        </p:spPr>
        <p:txBody>
          <a:bodyPr/>
          <a:lstStyle>
            <a:lvl1pPr defTabSz="1511770">
              <a:defRPr spc="-105" sz="5270"/>
            </a:lvl1pPr>
          </a:lstStyle>
          <a:p>
            <a:pPr/>
            <a:r>
              <a:t>Aggiunta dei pc e degli switch e relativa configurazione della LAN</a:t>
            </a:r>
          </a:p>
        </p:txBody>
      </p:sp>
      <p:pic>
        <p:nvPicPr>
          <p:cNvPr id="164" name="9 - configurazione subnet 1.png" descr="9 - configurazione subnet 1.png"/>
          <p:cNvPicPr>
            <a:picLocks noChangeAspect="1"/>
          </p:cNvPicPr>
          <p:nvPr/>
        </p:nvPicPr>
        <p:blipFill>
          <a:blip r:embed="rId2">
            <a:extLst/>
          </a:blip>
          <a:srcRect l="5872" t="0" r="0" b="2962"/>
          <a:stretch>
            <a:fillRect/>
          </a:stretch>
        </p:blipFill>
        <p:spPr>
          <a:xfrm>
            <a:off x="736842" y="2129200"/>
            <a:ext cx="23565671" cy="94575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Assegno l’indirizzo IP 192.168.1.2 al pc della rete di Milano sulla sua FastEthernet0"/>
          <p:cNvSpPr txBox="1"/>
          <p:nvPr>
            <p:ph type="body" sz="quarter" idx="1"/>
          </p:nvPr>
        </p:nvSpPr>
        <p:spPr>
          <a:xfrm>
            <a:off x="1206500" y="4394124"/>
            <a:ext cx="9779000" cy="3016408"/>
          </a:xfrm>
          <a:prstGeom prst="rect">
            <a:avLst/>
          </a:prstGeom>
        </p:spPr>
        <p:txBody>
          <a:bodyPr/>
          <a:lstStyle/>
          <a:p>
            <a:pPr defTabSz="800735">
              <a:defRPr b="0" sz="5335"/>
            </a:pPr>
            <a:r>
              <a:t>Assegno l’</a:t>
            </a:r>
            <a:r>
              <a:rPr b="1"/>
              <a:t>indirizzo IP</a:t>
            </a:r>
            <a:r>
              <a:t> 192.168.1.2 </a:t>
            </a:r>
            <a:r>
              <a:rPr b="1"/>
              <a:t>al pc</a:t>
            </a:r>
            <a:r>
              <a:t> della rete di Milano sulla sua </a:t>
            </a:r>
            <a:r>
              <a:rPr b="1"/>
              <a:t>FastEthernet0</a:t>
            </a:r>
          </a:p>
        </p:txBody>
      </p:sp>
      <p:pic>
        <p:nvPicPr>
          <p:cNvPr id="167" name="pc_ip.png" descr="pc_i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18476" y="550034"/>
            <a:ext cx="11450947" cy="12277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ssegno l’indirizzo del gateway ( 192.168.1.2 ) al pc della rete di Milano"/>
          <p:cNvSpPr txBox="1"/>
          <p:nvPr>
            <p:ph type="body" sz="quarter" idx="1"/>
          </p:nvPr>
        </p:nvSpPr>
        <p:spPr>
          <a:xfrm>
            <a:off x="1206500" y="4394124"/>
            <a:ext cx="9779000" cy="3016408"/>
          </a:xfrm>
          <a:prstGeom prst="rect">
            <a:avLst/>
          </a:prstGeom>
        </p:spPr>
        <p:txBody>
          <a:bodyPr/>
          <a:lstStyle/>
          <a:p>
            <a:pPr>
              <a:defRPr b="0"/>
            </a:pPr>
            <a:r>
              <a:t>Assegno l’indirizzo del </a:t>
            </a:r>
            <a:r>
              <a:rPr b="1"/>
              <a:t>gateway</a:t>
            </a:r>
            <a:r>
              <a:t> ( 192.168.1.2 ) </a:t>
            </a:r>
            <a:r>
              <a:rPr b="1"/>
              <a:t>al pc</a:t>
            </a:r>
            <a:r>
              <a:t> della rete di Milano</a:t>
            </a:r>
          </a:p>
        </p:txBody>
      </p:sp>
      <p:pic>
        <p:nvPicPr>
          <p:cNvPr id="170" name="pc_gateway.png" descr="pc_gatewa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03972" y="157163"/>
            <a:ext cx="12446000" cy="13401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onfiguro la porta Fast Ethernet del router (gateway) con l’indirizzo 192.168.1.1"/>
          <p:cNvSpPr txBox="1"/>
          <p:nvPr>
            <p:ph type="body" sz="quarter" idx="1"/>
          </p:nvPr>
        </p:nvSpPr>
        <p:spPr>
          <a:xfrm>
            <a:off x="1206500" y="4394124"/>
            <a:ext cx="9779000" cy="3016408"/>
          </a:xfrm>
          <a:prstGeom prst="rect">
            <a:avLst/>
          </a:prstGeom>
        </p:spPr>
        <p:txBody>
          <a:bodyPr/>
          <a:lstStyle/>
          <a:p>
            <a:pPr>
              <a:defRPr b="0"/>
            </a:pPr>
            <a:r>
              <a:t>Configuro la porta </a:t>
            </a:r>
            <a:r>
              <a:rPr b="1"/>
              <a:t>Fast Ethernet del router</a:t>
            </a:r>
            <a:r>
              <a:t> (gateway) con l’indirizzo 192.168.1.1</a:t>
            </a:r>
          </a:p>
        </p:txBody>
      </p:sp>
      <p:pic>
        <p:nvPicPr>
          <p:cNvPr id="173" name="router_FastEthernet_pc.png" descr="router_FastEthernet_p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66723" y="519358"/>
            <a:ext cx="11993180" cy="12677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onfiguro la porta Serial 1/0 del router con l’indirizzo 10.0.1.1 (quello che comunicherà con l’esterno della rete)"/>
          <p:cNvSpPr txBox="1"/>
          <p:nvPr>
            <p:ph type="body" sz="quarter" idx="1"/>
          </p:nvPr>
        </p:nvSpPr>
        <p:spPr>
          <a:xfrm>
            <a:off x="1206500" y="4394124"/>
            <a:ext cx="9779000" cy="3016408"/>
          </a:xfrm>
          <a:prstGeom prst="rect">
            <a:avLst/>
          </a:prstGeom>
        </p:spPr>
        <p:txBody>
          <a:bodyPr/>
          <a:lstStyle/>
          <a:p>
            <a:pPr defTabSz="718184">
              <a:defRPr b="0" sz="4785"/>
            </a:pPr>
            <a:r>
              <a:t>Configuro la porta </a:t>
            </a:r>
            <a:r>
              <a:rPr b="1"/>
              <a:t>Serial 1/0 del router</a:t>
            </a:r>
            <a:r>
              <a:t> con l’indirizzo 10.0.1.1 (quello che comunicherà con l’esterno della rete)</a:t>
            </a:r>
          </a:p>
        </p:txBody>
      </p:sp>
      <p:pic>
        <p:nvPicPr>
          <p:cNvPr id="176" name="router_serial_cloud.png" descr="router_serial_clou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8851" y="261305"/>
            <a:ext cx="12382501" cy="131933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figurazione frame relay nei router"/>
          <p:cNvSpPr txBox="1"/>
          <p:nvPr>
            <p:ph type="title"/>
          </p:nvPr>
        </p:nvSpPr>
        <p:spPr>
          <a:xfrm>
            <a:off x="1206500" y="1270000"/>
            <a:ext cx="9779000" cy="1532920"/>
          </a:xfrm>
          <a:prstGeom prst="rect">
            <a:avLst/>
          </a:prstGeom>
        </p:spPr>
        <p:txBody>
          <a:bodyPr/>
          <a:lstStyle>
            <a:lvl1pPr defTabSz="1463003">
              <a:defRPr spc="-102" sz="5100"/>
            </a:lvl1pPr>
          </a:lstStyle>
          <a:p>
            <a:pPr/>
            <a:r>
              <a:t>Configurazione frame relay nei router</a:t>
            </a:r>
          </a:p>
        </p:txBody>
      </p:sp>
      <p:sp>
        <p:nvSpPr>
          <p:cNvPr id="179" name="Vado sulla CLI dei router ed eseguo i comandi per la loro configurazione:…"/>
          <p:cNvSpPr txBox="1"/>
          <p:nvPr>
            <p:ph type="body" sz="half" idx="1"/>
          </p:nvPr>
        </p:nvSpPr>
        <p:spPr>
          <a:xfrm>
            <a:off x="1206500" y="3010765"/>
            <a:ext cx="9779000" cy="9435235"/>
          </a:xfrm>
          <a:prstGeom prst="rect">
            <a:avLst/>
          </a:prstGeom>
        </p:spPr>
        <p:txBody>
          <a:bodyPr/>
          <a:lstStyle/>
          <a:p>
            <a:pPr defTabSz="2438338">
              <a:lnSpc>
                <a:spcPct val="90000"/>
              </a:lnSpc>
              <a:spcBef>
                <a:spcPts val="4500"/>
              </a:spcBef>
              <a:defRPr b="0" sz="4800"/>
            </a:pPr>
            <a:r>
              <a:t>Vado sulla CLI dei router ed eseguo i comandi per la loro configurazione:</a:t>
            </a:r>
            <a:br/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en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conf t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host R1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int s1/0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no shut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encapsulation frame-relay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exit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int s1/0.12 point-to-point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ip addr 1.1.12.1 255.255.255.0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frame-relay interface-dlci 102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^Z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b="0" sz="2300">
                <a:latin typeface="Helvetica"/>
                <a:ea typeface="Helvetica"/>
                <a:cs typeface="Helvetica"/>
                <a:sym typeface="Helvetica"/>
              </a:defRPr>
            </a:pPr>
            <a:r>
              <a:t>&gt; sh ip rou    // per controllare se la connessione c’è</a:t>
            </a:r>
          </a:p>
          <a:p>
            <a:pPr defTabSz="12700"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80" name="3 - configurazione frame relay router 1.png" descr="3 - configurazione frame relay router 1.png"/>
          <p:cNvPicPr>
            <a:picLocks noChangeAspect="1"/>
          </p:cNvPicPr>
          <p:nvPr/>
        </p:nvPicPr>
        <p:blipFill>
          <a:blip r:embed="rId2">
            <a:extLst/>
          </a:blip>
          <a:srcRect l="2939" t="25291" r="22877" b="6842"/>
          <a:stretch>
            <a:fillRect/>
          </a:stretch>
        </p:blipFill>
        <p:spPr>
          <a:xfrm>
            <a:off x="12002095" y="519939"/>
            <a:ext cx="11627582" cy="12913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